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60" r:id="rId4"/>
    <p:sldId id="262" r:id="rId5"/>
    <p:sldId id="263" r:id="rId6"/>
    <p:sldId id="258" r:id="rId7"/>
    <p:sldId id="265" r:id="rId8"/>
    <p:sldId id="266" r:id="rId9"/>
    <p:sldId id="372" r:id="rId10"/>
    <p:sldId id="268" r:id="rId11"/>
    <p:sldId id="422" r:id="rId12"/>
    <p:sldId id="302" r:id="rId13"/>
    <p:sldId id="278" r:id="rId14"/>
    <p:sldId id="424" r:id="rId15"/>
    <p:sldId id="371" r:id="rId16"/>
    <p:sldId id="270" r:id="rId17"/>
    <p:sldId id="269" r:id="rId18"/>
    <p:sldId id="425" r:id="rId19"/>
    <p:sldId id="267" r:id="rId20"/>
    <p:sldId id="271" r:id="rId21"/>
    <p:sldId id="272" r:id="rId22"/>
    <p:sldId id="426" r:id="rId23"/>
    <p:sldId id="427" r:id="rId24"/>
    <p:sldId id="290" r:id="rId25"/>
    <p:sldId id="274" r:id="rId26"/>
    <p:sldId id="430" r:id="rId27"/>
    <p:sldId id="276" r:id="rId28"/>
    <p:sldId id="277" r:id="rId29"/>
    <p:sldId id="431" r:id="rId30"/>
    <p:sldId id="259" r:id="rId31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6F50B4B-C932-3E4A-A83B-89F6D9A9AD6F}">
          <p14:sldIdLst>
            <p14:sldId id="256"/>
            <p14:sldId id="261"/>
            <p14:sldId id="260"/>
            <p14:sldId id="262"/>
            <p14:sldId id="263"/>
            <p14:sldId id="258"/>
            <p14:sldId id="265"/>
            <p14:sldId id="266"/>
            <p14:sldId id="372"/>
            <p14:sldId id="268"/>
            <p14:sldId id="422"/>
            <p14:sldId id="302"/>
            <p14:sldId id="278"/>
            <p14:sldId id="424"/>
            <p14:sldId id="371"/>
            <p14:sldId id="270"/>
            <p14:sldId id="269"/>
            <p14:sldId id="425"/>
            <p14:sldId id="267"/>
            <p14:sldId id="271"/>
            <p14:sldId id="272"/>
            <p14:sldId id="426"/>
            <p14:sldId id="427"/>
            <p14:sldId id="290"/>
            <p14:sldId id="274"/>
            <p14:sldId id="430"/>
            <p14:sldId id="276"/>
            <p14:sldId id="277"/>
            <p14:sldId id="431"/>
          </p14:sldIdLst>
        </p14:section>
        <p14:section name="Раздел без заголовка" id="{DE83F24E-53F1-474E-BE2D-88536D10B76D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/>
    <p:restoredTop sz="94654"/>
  </p:normalViewPr>
  <p:slideViewPr>
    <p:cSldViewPr snapToGrid="0">
      <p:cViewPr varScale="1">
        <p:scale>
          <a:sx n="108" d="100"/>
          <a:sy n="108" d="100"/>
        </p:scale>
        <p:origin x="6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4:25:4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134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userDrawn="1">
  <p:cSld name="1_Два объекта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46448D-D2C4-4D6D-A202-703E5296E9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33114"/>
            <a:ext cx="12192000" cy="326847"/>
          </a:xfrm>
          <a:prstGeom prst="rect">
            <a:avLst/>
          </a:prstGeom>
          <a:solidFill>
            <a:srgbClr val="00A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4"/>
          </a:p>
        </p:txBody>
      </p:sp>
      <p:pic>
        <p:nvPicPr>
          <p:cNvPr id="4" name="Picture 5" descr="E:\ELLA\WORK2\BRANDBORN\3_MPGU_BB\POWERPOINT\2 circles.png">
            <a:extLst>
              <a:ext uri="{FF2B5EF4-FFF2-40B4-BE49-F238E27FC236}">
                <a16:creationId xmlns:a16="http://schemas.microsoft.com/office/drawing/2014/main" id="{14B921AD-DA1B-7A71-8DC3-EF099CBF5B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751" y="5051646"/>
            <a:ext cx="1923639" cy="192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:\ELLA\WORK2\BRANDBORN\3_MPGU_BB\POWERPOINT\2 dots.png">
            <a:extLst>
              <a:ext uri="{FF2B5EF4-FFF2-40B4-BE49-F238E27FC236}">
                <a16:creationId xmlns:a16="http://schemas.microsoft.com/office/drawing/2014/main" id="{66F33241-1B97-53BC-2D41-B345D2B7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625" y="2548673"/>
            <a:ext cx="1608311" cy="43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Кольцо 5">
            <a:extLst>
              <a:ext uri="{FF2B5EF4-FFF2-40B4-BE49-F238E27FC236}">
                <a16:creationId xmlns:a16="http://schemas.microsoft.com/office/drawing/2014/main" id="{EA275081-F02C-1D88-A177-D270997C7CF6}"/>
              </a:ext>
            </a:extLst>
          </p:cNvPr>
          <p:cNvSpPr/>
          <p:nvPr userDrawn="1"/>
        </p:nvSpPr>
        <p:spPr bwMode="auto">
          <a:xfrm>
            <a:off x="10612895" y="5883506"/>
            <a:ext cx="718485" cy="718484"/>
          </a:xfrm>
          <a:prstGeom prst="donut">
            <a:avLst/>
          </a:prstGeom>
          <a:solidFill>
            <a:srgbClr val="0063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45828">
              <a:defRPr/>
            </a:pPr>
            <a:endParaRPr lang="ru-RU" sz="1269">
              <a:latin typeface="Arial" charset="0"/>
              <a:cs typeface="Arial" charset="0"/>
            </a:endParaRPr>
          </a:p>
        </p:txBody>
      </p:sp>
      <p:sp>
        <p:nvSpPr>
          <p:cNvPr id="7" name="Кольцо 8">
            <a:extLst>
              <a:ext uri="{FF2B5EF4-FFF2-40B4-BE49-F238E27FC236}">
                <a16:creationId xmlns:a16="http://schemas.microsoft.com/office/drawing/2014/main" id="{B0DE20DF-0AF6-F6A1-F217-9E573554E041}"/>
              </a:ext>
            </a:extLst>
          </p:cNvPr>
          <p:cNvSpPr/>
          <p:nvPr userDrawn="1"/>
        </p:nvSpPr>
        <p:spPr bwMode="auto">
          <a:xfrm>
            <a:off x="10972142" y="5686617"/>
            <a:ext cx="326847" cy="326847"/>
          </a:xfrm>
          <a:prstGeom prst="donut">
            <a:avLst/>
          </a:prstGeom>
          <a:solidFill>
            <a:srgbClr val="D7B5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45828">
              <a:defRPr/>
            </a:pPr>
            <a:r>
              <a:rPr lang="en-US" sz="1269" dirty="0">
                <a:latin typeface="Arial" charset="0"/>
                <a:cs typeface="Arial" charset="0"/>
              </a:rPr>
              <a:t> </a:t>
            </a:r>
            <a:endParaRPr lang="ru-RU" sz="1269" dirty="0">
              <a:latin typeface="Arial" charset="0"/>
              <a:cs typeface="Arial" charset="0"/>
            </a:endParaRPr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25B0AA19-75BF-820E-926A-22ACC62F32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2" y="6693863"/>
            <a:ext cx="2807705" cy="165583"/>
          </a:xfrm>
          <a:prstGeom prst="rect">
            <a:avLst/>
          </a:prstGeom>
          <a:solidFill>
            <a:srgbClr val="D7B5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4"/>
          </a:p>
        </p:txBody>
      </p:sp>
    </p:spTree>
    <p:extLst>
      <p:ext uri="{BB962C8B-B14F-4D97-AF65-F5344CB8AC3E}">
        <p14:creationId xmlns:p14="http://schemas.microsoft.com/office/powerpoint/2010/main" val="260150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3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EB04-E26D-EE4E-BEC5-0CE0D4040B8B}" type="datetimeFigureOut">
              <a:rPr lang="ru-RU" smtClean="0"/>
              <a:t>16.02.2024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083F-1D53-5F43-ACEE-795233D967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99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hyperlink" Target="https://www.consultant.ru/document/cons_doc_LAW_53749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onsultant.ru/document/cons_doc_LAW_53749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s://www.consultant.ru/document/cons_doc_LAW_53749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3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9">
            <a:extLst>
              <a:ext uri="{FF2B5EF4-FFF2-40B4-BE49-F238E27FC236}">
                <a16:creationId xmlns:a16="http://schemas.microsoft.com/office/drawing/2014/main" id="{9D2E1906-F34C-484E-A910-DA5D827A4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70" y="876391"/>
            <a:ext cx="4291502" cy="165576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400" b="1">
                <a:solidFill>
                  <a:srgbClr val="1D31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b="1" dirty="0">
                <a:solidFill>
                  <a:srgbClr val="1D3152"/>
                </a:solidFill>
              </a:rPr>
              <a:t>Общие вопросы организации преподавания русского языка как неродного/ как иностранного в системе общего образования</a:t>
            </a:r>
            <a:endParaRPr sz="3200" b="1" dirty="0">
              <a:solidFill>
                <a:srgbClr val="1D3152"/>
              </a:solidFill>
            </a:endParaRPr>
          </a:p>
        </p:txBody>
      </p:sp>
      <p:sp>
        <p:nvSpPr>
          <p:cNvPr id="9" name="Shape 50">
            <a:extLst>
              <a:ext uri="{FF2B5EF4-FFF2-40B4-BE49-F238E27FC236}">
                <a16:creationId xmlns:a16="http://schemas.microsoft.com/office/drawing/2014/main" id="{4D486BDC-03EA-4299-9E76-0E8CDBBE17B8}"/>
              </a:ext>
            </a:extLst>
          </p:cNvPr>
          <p:cNvSpPr/>
          <p:nvPr/>
        </p:nvSpPr>
        <p:spPr>
          <a:xfrm>
            <a:off x="6581014" y="3976370"/>
            <a:ext cx="4291502" cy="1643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 lvl="0">
              <a:defRPr sz="1800"/>
            </a:pPr>
            <a:r>
              <a:rPr lang="ru-RU" sz="2000" b="1" dirty="0"/>
              <a:t>Криворучко Татьяна Васильевна </a:t>
            </a:r>
            <a:r>
              <a:rPr lang="ru-RU" sz="2000" dirty="0"/>
              <a:t>– </a:t>
            </a:r>
            <a:r>
              <a:rPr lang="ru-RU" sz="1800" dirty="0"/>
              <a:t>старший научный сотрудник отдела содержания образования Института развития образования Корпоративного университета развития образования</a:t>
            </a:r>
            <a:endParaRPr sz="18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ru-RU" sz="3600" dirty="0">
              <a:hlinkClick r:id="rId3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C04845FF-BFD3-A881-5A7E-80F6F6E6A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96" r="2705"/>
          <a:stretch/>
        </p:blipFill>
        <p:spPr>
          <a:xfrm>
            <a:off x="5996214" y="856920"/>
            <a:ext cx="6195786" cy="562572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7920549-D0BC-0DF3-2D2E-208CEA39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4" y="856920"/>
            <a:ext cx="7153287" cy="5364966"/>
          </a:xfrm>
          <a:prstGeom prst="rect">
            <a:avLst/>
          </a:prstGeom>
          <a:noFill/>
          <a:ln w="12700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4744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>
            <a:extLst>
              <a:ext uri="{FF2B5EF4-FFF2-40B4-BE49-F238E27FC236}">
                <a16:creationId xmlns:a16="http://schemas.microsoft.com/office/drawing/2014/main" id="{798253EB-3A86-D648-86CB-C0675BC6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2398713"/>
            <a:ext cx="903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22" name="Picture 18" descr="uchimsya_zhit_cover_2">
            <a:extLst>
              <a:ext uri="{FF2B5EF4-FFF2-40B4-BE49-F238E27FC236}">
                <a16:creationId xmlns:a16="http://schemas.microsoft.com/office/drawing/2014/main" id="{6A81F32E-6E1F-B449-83AA-496FC657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446">
            <a:off x="1565206" y="2994025"/>
            <a:ext cx="18732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обложка2">
            <a:extLst>
              <a:ext uri="{FF2B5EF4-FFF2-40B4-BE49-F238E27FC236}">
                <a16:creationId xmlns:a16="http://schemas.microsoft.com/office/drawing/2014/main" id="{8C75CA85-598E-1341-ACB7-772A2251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/>
          <a:stretch>
            <a:fillRect/>
          </a:stretch>
        </p:blipFill>
        <p:spPr bwMode="auto">
          <a:xfrm rot="352319">
            <a:off x="8723418" y="2894510"/>
            <a:ext cx="1988092" cy="323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7" descr="11">
            <a:extLst>
              <a:ext uri="{FF2B5EF4-FFF2-40B4-BE49-F238E27FC236}">
                <a16:creationId xmlns:a16="http://schemas.microsoft.com/office/drawing/2014/main" id="{7EE8850F-D5A6-4C49-A86B-A3E77D6A0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69" y="2801296"/>
            <a:ext cx="2016125" cy="30130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16" descr="9">
            <a:extLst>
              <a:ext uri="{FF2B5EF4-FFF2-40B4-BE49-F238E27FC236}">
                <a16:creationId xmlns:a16="http://schemas.microsoft.com/office/drawing/2014/main" id="{E1F95889-FE67-5F44-9506-84FEB91B3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44">
            <a:off x="6316183" y="2809455"/>
            <a:ext cx="2017181" cy="310085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Box 4">
            <a:extLst>
              <a:ext uri="{FF2B5EF4-FFF2-40B4-BE49-F238E27FC236}">
                <a16:creationId xmlns:a16="http://schemas.microsoft.com/office/drawing/2014/main" id="{FF4468B0-EE6B-6348-8F20-5FDA984A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2" y="456185"/>
            <a:ext cx="77057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</a:rPr>
              <a:t>УЧЕБНЫЕ ПОСОБИЯ ПО СОЦИОКУЛЬТУРНОЙ           АДАПТАЦИИ УЧАЩИХСЯ</a:t>
            </a:r>
          </a:p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</a:rPr>
              <a:t>(основы культуры, географии, истории, законодательства России, нормы и этикет поведения в российском обществе)</a:t>
            </a:r>
          </a:p>
        </p:txBody>
      </p:sp>
    </p:spTree>
    <p:extLst>
      <p:ext uri="{BB962C8B-B14F-4D97-AF65-F5344CB8AC3E}">
        <p14:creationId xmlns:p14="http://schemas.microsoft.com/office/powerpoint/2010/main" val="34961692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5A8BC9-7C57-4382-9D10-E3AB5C581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36" y="794658"/>
            <a:ext cx="8942000" cy="445780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D40960-49A5-4B25-B9F9-4F9C0B052764}"/>
              </a:ext>
            </a:extLst>
          </p:cNvPr>
          <p:cNvSpPr/>
          <p:nvPr/>
        </p:nvSpPr>
        <p:spPr>
          <a:xfrm>
            <a:off x="457205" y="5736774"/>
            <a:ext cx="10308772" cy="925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Направлены в органы управления в сфере образования субъектов РФ письмом Министерства просвещения РФ от 06.05.2022 г. № ДГ-1050/07</a:t>
            </a:r>
            <a:endParaRPr lang="ru-RU" sz="2385" dirty="0">
              <a:solidFill>
                <a:schemeClr val="tx1"/>
              </a:solidFill>
            </a:endParaRPr>
          </a:p>
        </p:txBody>
      </p:sp>
      <p:pic>
        <p:nvPicPr>
          <p:cNvPr id="6" name="Picture 6" descr="1 LOGO">
            <a:extLst>
              <a:ext uri="{FF2B5EF4-FFF2-40B4-BE49-F238E27FC236}">
                <a16:creationId xmlns:a16="http://schemas.microsoft.com/office/drawing/2014/main" id="{D8B20BA4-9B1B-D1DA-2BAD-016C7E639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8" y="500867"/>
            <a:ext cx="1538816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52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89546" y="168442"/>
            <a:ext cx="9020985" cy="421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ru-RU" sz="3600" dirty="0">
              <a:hlinkClick r:id="rId3"/>
            </a:endParaRPr>
          </a:p>
        </p:txBody>
      </p:sp>
      <p:pic>
        <p:nvPicPr>
          <p:cNvPr id="3" name="Google Shape;994;p33">
            <a:extLst>
              <a:ext uri="{FF2B5EF4-FFF2-40B4-BE49-F238E27FC236}">
                <a16:creationId xmlns:a16="http://schemas.microsoft.com/office/drawing/2014/main" id="{3618272D-838C-D86B-4C0E-AD8ED1C4E6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587" y="856920"/>
            <a:ext cx="9853018" cy="57482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A8816C-9586-EB1F-B994-EF3BBD0E0A2F}"/>
              </a:ext>
            </a:extLst>
          </p:cNvPr>
          <p:cNvSpPr txBox="1"/>
          <p:nvPr/>
        </p:nvSpPr>
        <p:spPr>
          <a:xfrm>
            <a:off x="1588169" y="168442"/>
            <a:ext cx="658127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     Диагностический инструментарий</a:t>
            </a:r>
          </a:p>
        </p:txBody>
      </p:sp>
    </p:spTree>
    <p:extLst>
      <p:ext uri="{BB962C8B-B14F-4D97-AF65-F5344CB8AC3E}">
        <p14:creationId xmlns:p14="http://schemas.microsoft.com/office/powerpoint/2010/main" val="339880411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1896" y="591344"/>
            <a:ext cx="10631904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поступающем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выступать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этнической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владеющий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родным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уровня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четырем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видам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педагогом-психологом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лучшей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F30B3D-D777-4045-8317-D22E96BF3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166" y="1"/>
            <a:ext cx="1157786" cy="115778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2E3BD-A2DC-977F-9C71-C446AE0C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126" y="230186"/>
            <a:ext cx="10162674" cy="1157786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уровня владения русским языком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ru-RU" sz="3600" dirty="0">
              <a:hlinkClick r:id="rId3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45977E-3064-008C-1F6E-5CB0752D0123}"/>
              </a:ext>
            </a:extLst>
          </p:cNvPr>
          <p:cNvSpPr txBox="1"/>
          <p:nvPr/>
        </p:nvSpPr>
        <p:spPr>
          <a:xfrm>
            <a:off x="2310063" y="1804737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61743-4458-20AF-3FB7-96F1ECA9AE92}"/>
              </a:ext>
            </a:extLst>
          </p:cNvPr>
          <p:cNvSpPr txBox="1"/>
          <p:nvPr/>
        </p:nvSpPr>
        <p:spPr>
          <a:xfrm>
            <a:off x="409074" y="1347538"/>
            <a:ext cx="11249526" cy="4893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входной диагностики 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владения русским языком как средством коммуникации и наличия фоновых знаний.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–дает возможность сформировать языковые группы, определить стратегию их обучения, рекомендовать  образовательный маршрут для получения дальнейшего обучения. 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ускорить процесс: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социокультурной и психологической адаптации,       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разрешения проблем межличностных взаимоотношений, трудностей коммуникации,  мягкого включения в среду совместного обучения с русскоговорящими детьми</a:t>
            </a:r>
          </a:p>
          <a:p>
            <a:pPr algn="l" rtl="0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диагностика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результаты промежуточной диагностики позволят скорректировать дальнейший образовательный маршрут 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EAA38-CF91-D622-ABFD-4BF2491EAB38}"/>
              </a:ext>
            </a:extLst>
          </p:cNvPr>
          <p:cNvSpPr txBox="1"/>
          <p:nvPr/>
        </p:nvSpPr>
        <p:spPr>
          <a:xfrm>
            <a:off x="240631" y="216569"/>
            <a:ext cx="1350190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Входная, промежуточная и итоговая диагностика уровня владения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русским языком несовершеннолетних иностранных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49291453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rtl="0"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rgbClr val="1D31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диагностика</a:t>
            </a:r>
            <a:endParaRPr sz="3200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ru-RU" sz="3600" dirty="0">
              <a:hlinkClick r:id="rId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97F89-3BB3-13DD-35D3-8B1CA6674173}"/>
              </a:ext>
            </a:extLst>
          </p:cNvPr>
          <p:cNvSpPr txBox="1"/>
          <p:nvPr/>
        </p:nvSpPr>
        <p:spPr>
          <a:xfrm>
            <a:off x="888737" y="1371599"/>
            <a:ext cx="10116720" cy="4401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Итоговая диагностика позволяет </a:t>
            </a:r>
            <a:r>
              <a:rPr lang="ru-RU" altLang="ru-RU" sz="2800" b="1" dirty="0">
                <a:latin typeface="Times New Roman" charset="0"/>
                <a:ea typeface="Times New Roman" charset="0"/>
                <a:cs typeface="Times New Roman" charset="0"/>
              </a:rPr>
              <a:t>оценить</a:t>
            </a: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 :</a:t>
            </a:r>
            <a:b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altLang="ru-RU" sz="2800" b="1" dirty="0">
                <a:latin typeface="Times New Roman" charset="0"/>
                <a:ea typeface="Times New Roman" charset="0"/>
                <a:cs typeface="Times New Roman" charset="0"/>
              </a:rPr>
              <a:t>деятельность </a:t>
            </a: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учащегося-</a:t>
            </a:r>
            <a:r>
              <a:rPr lang="ru-RU" altLang="ru-RU" sz="2800" dirty="0" err="1">
                <a:latin typeface="Times New Roman" charset="0"/>
                <a:ea typeface="Times New Roman" charset="0"/>
                <a:cs typeface="Times New Roman" charset="0"/>
              </a:rPr>
              <a:t>инофона</a:t>
            </a: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 в учебном процессе;</a:t>
            </a:r>
            <a:b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altLang="ru-RU" sz="2800" b="1" dirty="0">
                <a:latin typeface="Times New Roman" charset="0"/>
                <a:ea typeface="Times New Roman" charset="0"/>
                <a:cs typeface="Times New Roman" charset="0"/>
              </a:rPr>
              <a:t>реализацию целей и задач на уроках </a:t>
            </a: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в процессе обучения;</a:t>
            </a:r>
            <a:b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altLang="ru-RU" sz="2800" b="1" dirty="0">
                <a:latin typeface="Times New Roman" charset="0"/>
                <a:ea typeface="Times New Roman" charset="0"/>
                <a:cs typeface="Times New Roman" charset="0"/>
              </a:rPr>
              <a:t>роль</a:t>
            </a: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 и значение обучающих </a:t>
            </a:r>
            <a:r>
              <a:rPr lang="ru-RU" altLang="ru-RU" sz="2800" b="1" dirty="0">
                <a:latin typeface="Times New Roman" charset="0"/>
                <a:ea typeface="Times New Roman" charset="0"/>
                <a:cs typeface="Times New Roman" charset="0"/>
              </a:rPr>
              <a:t>технологий</a:t>
            </a: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В результате  педагог получает возможность:</a:t>
            </a:r>
            <a:b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altLang="ru-RU" sz="2800" b="1" dirty="0">
                <a:latin typeface="Times New Roman" charset="0"/>
                <a:ea typeface="Times New Roman" charset="0"/>
                <a:cs typeface="Times New Roman" charset="0"/>
              </a:rPr>
              <a:t>вносить </a:t>
            </a: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нужные </a:t>
            </a:r>
            <a:r>
              <a:rPr lang="ru-RU" altLang="ru-RU" sz="2800" b="1" dirty="0">
                <a:latin typeface="Times New Roman" charset="0"/>
                <a:ea typeface="Times New Roman" charset="0"/>
                <a:cs typeface="Times New Roman" charset="0"/>
              </a:rPr>
              <a:t>коррективы </a:t>
            </a: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в образовательный маршрут ребенка-</a:t>
            </a:r>
            <a:r>
              <a:rPr lang="ru-RU" altLang="ru-RU" sz="2800" dirty="0" err="1">
                <a:latin typeface="Times New Roman" charset="0"/>
                <a:ea typeface="Times New Roman" charset="0"/>
                <a:cs typeface="Times New Roman" charset="0"/>
              </a:rPr>
              <a:t>инофона</a:t>
            </a: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altLang="ru-RU" sz="2800" b="1" dirty="0">
                <a:latin typeface="Times New Roman" charset="0"/>
                <a:ea typeface="Times New Roman" charset="0"/>
                <a:cs typeface="Times New Roman" charset="0"/>
              </a:rPr>
              <a:t>мотивировать</a:t>
            </a:r>
            <a:r>
              <a:rPr lang="ru-RU" altLang="ru-RU" sz="2800" dirty="0">
                <a:latin typeface="Times New Roman" charset="0"/>
                <a:ea typeface="Times New Roman" charset="0"/>
                <a:cs typeface="Times New Roman" charset="0"/>
              </a:rPr>
              <a:t> учащихся к успешному овладению основами русского языка.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6444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>
              <a:lnSpc>
                <a:spcPct val="90000"/>
              </a:lnSpc>
              <a:spcBef>
                <a:spcPts val="1000"/>
              </a:spcBef>
            </a:pPr>
            <a:endParaRPr lang="ru-RU" sz="3600" dirty="0">
              <a:hlinkClick r:id="rId3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14CF49-3405-EA9D-9426-EBF1B6432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04" y="4463716"/>
            <a:ext cx="10599821" cy="2081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13BE17-B3AB-5FD8-3E95-D12A43CE9AC9}"/>
              </a:ext>
            </a:extLst>
          </p:cNvPr>
          <p:cNvSpPr txBox="1"/>
          <p:nvPr/>
        </p:nvSpPr>
        <p:spPr>
          <a:xfrm>
            <a:off x="565484" y="109664"/>
            <a:ext cx="94447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Диагностика проводится по всем видам речевой деятельности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48F0-529A-4EF4-509A-76BBDEE2A589}"/>
              </a:ext>
            </a:extLst>
          </p:cNvPr>
          <p:cNvSpPr txBox="1"/>
          <p:nvPr/>
        </p:nvSpPr>
        <p:spPr>
          <a:xfrm>
            <a:off x="1888958" y="1600200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130C8-5CE7-BDA0-72D2-2C9123ADBE5C}"/>
              </a:ext>
            </a:extLst>
          </p:cNvPr>
          <p:cNvSpPr txBox="1"/>
          <p:nvPr/>
        </p:nvSpPr>
        <p:spPr>
          <a:xfrm>
            <a:off x="433136" y="651086"/>
            <a:ext cx="9444789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/>
            <a:r>
              <a:rPr lang="ru-RU" altLang="ru-RU" sz="2000" b="1" dirty="0" err="1">
                <a:latin typeface="Times New Roman" charset="0"/>
                <a:ea typeface="Times New Roman" charset="0"/>
                <a:cs typeface="Times New Roman" charset="0"/>
              </a:rPr>
              <a:t>Субтест</a:t>
            </a:r>
            <a:r>
              <a:rPr lang="ru-RU" altLang="ru-RU" sz="2000" b="1" dirty="0">
                <a:latin typeface="Times New Roman" charset="0"/>
                <a:ea typeface="Times New Roman" charset="0"/>
                <a:cs typeface="Times New Roman" charset="0"/>
              </a:rPr>
              <a:t> «Аудирование» </a:t>
            </a:r>
            <a:r>
              <a:rPr lang="ru-RU" altLang="ru-RU" sz="2000" dirty="0">
                <a:latin typeface="Times New Roman" charset="0"/>
                <a:ea typeface="Times New Roman" charset="0"/>
                <a:cs typeface="Times New Roman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уровень сформированности навыков и понимания звучащей речи. У</a:t>
            </a:r>
            <a:r>
              <a:rPr lang="ru-RU" alt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чащиеся на слух воспринимают предложенный текст. После двух кратного прослушивания работают с содержанием текста: читают вопросы, выбирают правильный ответ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9A71F-EA9E-8704-6E50-452CFCB1901E}"/>
              </a:ext>
            </a:extLst>
          </p:cNvPr>
          <p:cNvSpPr txBox="1"/>
          <p:nvPr/>
        </p:nvSpPr>
        <p:spPr>
          <a:xfrm>
            <a:off x="433137" y="1969528"/>
            <a:ext cx="11526100" cy="42780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Clr>
                <a:srgbClr val="A0ADD2"/>
              </a:buClr>
              <a:buFont typeface="Wingdings 2" charset="2"/>
              <a:buChar char=""/>
            </a:pPr>
            <a:r>
              <a:rPr lang="ru-RU" altLang="ru-RU" sz="2000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Субтест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«Говорение» </a:t>
            </a:r>
            <a:r>
              <a:rPr lang="ru-RU" alt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уровень сформированности речевых навыков и умений, необходимых для устной (диалогической и монологической) речи,  умение участвовать  без подготовки в диалогах на знакомую лексическую  тему; отвечать на вопросы, умение самостоятельно задавать простые вопросы; строить простые короткие связанные высказывание на знакомые и интересные для него лексические темы; умение общаться в  коммуникативных ситуациях как школьной жизни, так и в внешкольного общения.</a:t>
            </a:r>
          </a:p>
          <a:p>
            <a:pPr algn="just">
              <a:spcBef>
                <a:spcPts val="0"/>
              </a:spcBef>
              <a:buClr>
                <a:srgbClr val="A0ADD2"/>
              </a:buClr>
              <a:buFont typeface="Wingdings 2" charset="2"/>
              <a:buChar char=""/>
            </a:pPr>
            <a:r>
              <a:rPr lang="ru-RU" alt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учащийся должен принять участие в диалогах (ответить собеседнику). Ознакомиться с предложенной ситуацией и начать диалог</a:t>
            </a:r>
          </a:p>
          <a:p>
            <a:pPr algn="just">
              <a:spcBef>
                <a:spcPts val="0"/>
              </a:spcBef>
              <a:buClr>
                <a:srgbClr val="A0ADD2"/>
              </a:buClr>
              <a:buFont typeface="Wingdings 2" charset="2"/>
              <a:buChar char=""/>
            </a:pPr>
            <a:r>
              <a:rPr lang="ru-RU" alt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Монологическая речь. Составь логически связный рассказ по сюжетной картинке (не менее 4-хпредложений)</a:t>
            </a:r>
            <a:endParaRPr lang="ru-RU" altLang="ru-RU" sz="20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A0ADD2"/>
              </a:buClr>
              <a:buFont typeface="Wingdings 2" charset="2"/>
              <a:buChar char=""/>
            </a:pPr>
            <a:endParaRPr lang="ru-RU" altLang="ru-RU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A0ADD2"/>
              </a:buClr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buClr>
                <a:srgbClr val="A0ADD2"/>
              </a:buClr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A0ADD2"/>
              </a:buClr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426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>
              <a:lnSpc>
                <a:spcPct val="90000"/>
              </a:lnSpc>
              <a:spcBef>
                <a:spcPts val="1000"/>
              </a:spcBef>
            </a:pPr>
            <a:endParaRPr lang="ru-RU" sz="3600" dirty="0">
              <a:hlinkClick r:id="rId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14CF49-3405-EA9D-9426-EBF1B6432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04" y="4463716"/>
            <a:ext cx="10599821" cy="2081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3B48F0-529A-4EF4-509A-76BBDEE2A589}"/>
              </a:ext>
            </a:extLst>
          </p:cNvPr>
          <p:cNvSpPr txBox="1"/>
          <p:nvPr/>
        </p:nvSpPr>
        <p:spPr>
          <a:xfrm>
            <a:off x="1888958" y="1600200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130C8-5CE7-BDA0-72D2-2C9123ADBE5C}"/>
              </a:ext>
            </a:extLst>
          </p:cNvPr>
          <p:cNvSpPr txBox="1"/>
          <p:nvPr/>
        </p:nvSpPr>
        <p:spPr>
          <a:xfrm>
            <a:off x="293914" y="651086"/>
            <a:ext cx="11464947" cy="2523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/>
            <a:r>
              <a:rPr lang="ru-RU" altLang="ru-RU" sz="2300" b="1" dirty="0" err="1">
                <a:latin typeface="Times New Roman" charset="0"/>
                <a:ea typeface="Times New Roman" charset="0"/>
                <a:cs typeface="Times New Roman" charset="0"/>
              </a:rPr>
              <a:t>Субтест</a:t>
            </a:r>
            <a:r>
              <a:rPr lang="ru-RU" altLang="ru-RU" sz="2300" b="1" dirty="0">
                <a:latin typeface="Times New Roman" charset="0"/>
                <a:ea typeface="Times New Roman" charset="0"/>
                <a:cs typeface="Times New Roman" charset="0"/>
              </a:rPr>
              <a:t> «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altLang="ru-RU" sz="2300" b="1" dirty="0">
                <a:latin typeface="Times New Roman" charset="0"/>
                <a:ea typeface="Times New Roman" charset="0"/>
                <a:cs typeface="Times New Roman" charset="0"/>
              </a:rPr>
              <a:t>» </a:t>
            </a:r>
            <a:r>
              <a:rPr lang="ru-RU" altLang="ru-RU" sz="2300" dirty="0">
                <a:latin typeface="Times New Roman" charset="0"/>
                <a:ea typeface="Times New Roman" charset="0"/>
                <a:cs typeface="Times New Roman" charset="0"/>
              </a:rPr>
              <a:t>— </a:t>
            </a:r>
            <a:r>
              <a:rPr lang="ru-RU" altLang="ru-RU" sz="23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п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роверяется уровень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сформированости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речевых навыков: умение читать небольшие тексты повествовательного или описательного характера, понимать основную информацию по его содержанию, отвечать на вопросы, выделять в нем главное, пересказывать,  уметь озаглавить текст.</a:t>
            </a:r>
          </a:p>
          <a:p>
            <a:pPr algn="l" rtl="0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9A71F-EA9E-8704-6E50-452CFCB1901E}"/>
              </a:ext>
            </a:extLst>
          </p:cNvPr>
          <p:cNvSpPr txBox="1"/>
          <p:nvPr/>
        </p:nvSpPr>
        <p:spPr>
          <a:xfrm>
            <a:off x="433136" y="2188029"/>
            <a:ext cx="11044989" cy="5339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rtl="0">
              <a:buClr>
                <a:srgbClr val="A0ADD2"/>
              </a:buClr>
              <a:buFont typeface="Wingdings 2" charset="2"/>
              <a:buChar char=""/>
            </a:pPr>
            <a:r>
              <a:rPr lang="ru-RU" altLang="ru-RU" sz="2300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Субтест</a:t>
            </a:r>
            <a:r>
              <a:rPr lang="ru-RU" altLang="ru-RU" sz="2300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«Лексика грамматика» – п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роверяется уровень сформированности языковых компетенций, умение правильно использовать их в речи и применять на письме. </a:t>
            </a:r>
          </a:p>
          <a:p>
            <a:pPr algn="just" rtl="0">
              <a:buClr>
                <a:srgbClr val="A0ADD2"/>
              </a:buClr>
              <a:buFont typeface="Wingdings 2" charset="2"/>
              <a:buChar char="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buClr>
                <a:srgbClr val="A0ADD2"/>
              </a:buClr>
              <a:buFont typeface="Wingdings 2" charset="2"/>
              <a:buChar char=""/>
            </a:pPr>
            <a:r>
              <a:rPr lang="ru-RU" altLang="ru-RU" sz="2300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«Письмо» </a:t>
            </a:r>
            <a:r>
              <a:rPr lang="ru-RU" altLang="ru-RU" sz="23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— </a:t>
            </a:r>
            <a:r>
              <a:rPr lang="ru-RU" altLang="ru-RU" sz="2300" dirty="0">
                <a:latin typeface="Times New Roman"/>
                <a:ea typeface="Times New Roman" charset="0"/>
                <a:cs typeface="Times New Roman"/>
                <a:sym typeface="Times New Roman"/>
              </a:rPr>
              <a:t>п</a:t>
            </a:r>
            <a:r>
              <a:rPr lang="ru-RU" sz="2300" dirty="0">
                <a:latin typeface="Times New Roman"/>
                <a:ea typeface="Times New Roman"/>
                <a:cs typeface="Times New Roman"/>
                <a:sym typeface="Times New Roman"/>
              </a:rPr>
              <a:t>роверяется уровень сформированности речевых навыков и умений, необходимых для выполнения письменных работ, в соответствии с общеобразовательной программой  российской школы</a:t>
            </a:r>
          </a:p>
          <a:p>
            <a:pPr algn="just" rtl="0">
              <a:buClr>
                <a:srgbClr val="A0ADD2"/>
              </a:buClr>
              <a:buFont typeface="Wingdings 2" charset="2"/>
              <a:buChar char=""/>
            </a:pPr>
            <a:endParaRPr lang="ru-RU" sz="2400" dirty="0">
              <a:latin typeface="Times New Roman"/>
              <a:cs typeface="Times New Roman"/>
              <a:sym typeface="Times New Roman"/>
            </a:endParaRPr>
          </a:p>
          <a:p>
            <a:pPr algn="just" rtl="0">
              <a:buClr>
                <a:srgbClr val="A0ADD2"/>
              </a:buClr>
            </a:pPr>
            <a:endParaRPr lang="ru-RU" sz="2400" dirty="0"/>
          </a:p>
          <a:p>
            <a:pPr algn="just">
              <a:spcBef>
                <a:spcPts val="0"/>
              </a:spcBef>
              <a:buClr>
                <a:srgbClr val="A0ADD2"/>
              </a:buClr>
              <a:buFont typeface="Wingdings 2" charset="2"/>
              <a:buChar char=""/>
            </a:pPr>
            <a:endParaRPr lang="ru-RU" altLang="ru-RU" sz="24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A0ADD2"/>
              </a:buClr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buClr>
                <a:srgbClr val="A0ADD2"/>
              </a:buClr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A0ADD2"/>
              </a:buClr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A0ADD2"/>
              </a:buClr>
              <a:buNone/>
            </a:pPr>
            <a:endParaRPr lang="ru-RU" altLang="ru-RU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A0ADD2"/>
              </a:buClr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A0ADD2"/>
              </a:buClr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267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>
              <a:lnSpc>
                <a:spcPct val="90000"/>
              </a:lnSpc>
              <a:spcBef>
                <a:spcPts val="1000"/>
              </a:spcBef>
            </a:pPr>
            <a:endParaRPr lang="ru-RU" sz="3600" dirty="0">
              <a:hlinkClick r:id="rId3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B4451-CB6F-FC9D-898B-8348D0ED8EAC}"/>
              </a:ext>
            </a:extLst>
          </p:cNvPr>
          <p:cNvSpPr txBox="1"/>
          <p:nvPr/>
        </p:nvSpPr>
        <p:spPr>
          <a:xfrm>
            <a:off x="2334126" y="1094874"/>
            <a:ext cx="191334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по РКИ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ECF02-9DEE-51E7-65A5-8DC720E1F499}"/>
              </a:ext>
            </a:extLst>
          </p:cNvPr>
          <p:cNvSpPr txBox="1"/>
          <p:nvPr/>
        </p:nvSpPr>
        <p:spPr>
          <a:xfrm>
            <a:off x="770021" y="606569"/>
            <a:ext cx="930906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Различие программ обучения. Специфика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B1DEF-C37B-1FD4-C1C7-1FD6234E70C7}"/>
              </a:ext>
            </a:extLst>
          </p:cNvPr>
          <p:cNvSpPr txBox="1"/>
          <p:nvPr/>
        </p:nvSpPr>
        <p:spPr>
          <a:xfrm>
            <a:off x="204537" y="1367739"/>
            <a:ext cx="38987207" cy="3477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по русскому языку для русскоговорящих детей построен по системно-языковому, 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грамматическому 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ринципу,  носители языка изучают  грамматическую систему языка, 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нормы правописания и литературной речи.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обычно посвящен грамматической или орфографической теме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</a:p>
          <a:p>
            <a:pPr>
              <a:lnSpc>
                <a:spcPct val="10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существительное; Безударные гласные в корне слова, Глагол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т.п.).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Носители языка уже обладают языковой компетенцией, а в школе овладевают нормами 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нормами литературного произношения,  получают представление о  том, 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устроена система языка и как она функционирует и т.д.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методике РКИ материал 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радиционно дается на основе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ситуативно-тематического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урок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178394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13612" y="192505"/>
            <a:ext cx="8996920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1D3152"/>
                </a:solidFill>
              </a:rPr>
              <a:t> </a:t>
            </a:r>
            <a:r>
              <a:rPr lang="ru-RU" sz="2600" b="1" dirty="0">
                <a:solidFill>
                  <a:srgbClr val="1D31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01.06.2005 № 53-ФЗ </a:t>
            </a:r>
          </a:p>
          <a:p>
            <a:pPr lvl="0"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lang="ru-RU" sz="2600" b="1" dirty="0">
                <a:solidFill>
                  <a:srgbClr val="1D31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28.02.2023) «О государственном языке Российской Федерации»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600"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481264" y="1392830"/>
            <a:ext cx="11141242" cy="6996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обязывает обеспечить «получение образования на русском языке в государственных и муниципальных образовательных учреждениях», принять меры по совершенствованию системы подготовки специалистов русского языка как неродного.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Федеральный закон направлен на обеспечение использования государственного языка Российской Федерации на всей территории Российской Федерации, обеспечение права граждан Российской Федерации на пользование государственным языком Российской Федерации, защиту и развитие языковой культуры.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Согласно ст.5 Федерального Закона об образовании РФ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России гарантируется возможность получения образования независимо от пола, расы, национальности, языка, происхождения, имущественного, социального и должностного положения, места жительства, отношения к религии, убеждений, принадлежности к общественным объединениям.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lang="ru-RU" sz="2400" dirty="0">
              <a:hlinkClick r:id="rId3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ru-RU" sz="3600" dirty="0">
              <a:hlinkClick r:id="rId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B13A4C-6D85-AD92-EEB2-597AE9ED7948}"/>
              </a:ext>
            </a:extLst>
          </p:cNvPr>
          <p:cNvSpPr txBox="1"/>
          <p:nvPr/>
        </p:nvSpPr>
        <p:spPr>
          <a:xfrm>
            <a:off x="565483" y="751343"/>
            <a:ext cx="11289059" cy="5262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методике РКИ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 традиционно дается на основе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ситуативно-тематического принципа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урок посвящается обычно какой-либо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лексической теме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Школа. Город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соответствует одна или несколько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грамматических тем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 имени существительного,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Предложного падежа существительного в единственном числе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т.п.).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курса РКИ в школе  является не только формирование коммуникативных навыков в ситуациях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обычного общения (рассказать о школе, о своей семье, спросить как доехать?  где находится? и т.п.),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к дальнейшему успешному обучению в школе.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 РКИ для детей включаются  темы учебного характера,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 к другим школьным дисциплинам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мир. Погода.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 курса РКИ в школе  является не только формирование коммуникативных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400311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ru-RU" sz="3200" b="1" dirty="0">
                <a:solidFill>
                  <a:srgbClr val="1D31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 русскому языку</a:t>
            </a:r>
            <a:endParaRPr sz="3200"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ru-RU" sz="3600" dirty="0">
              <a:hlinkClick r:id="rId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30886-8625-FF3C-A6BC-93AF9A5EA1EF}"/>
              </a:ext>
            </a:extLst>
          </p:cNvPr>
          <p:cNvSpPr txBox="1"/>
          <p:nvPr/>
        </p:nvSpPr>
        <p:spPr>
          <a:xfrm>
            <a:off x="324853" y="1166843"/>
            <a:ext cx="9889958" cy="4893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 детей иностранных граждан, которые не владеют или слабо владеют русским языком: понимать смысл речи (о чем говорят), грамотно говорить (учитывать особенности русской фонетики и интонации), грамотно писать,  уметь связно  читать, понимая прочитанное.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условиях проживания русский язык для ребенка иностранного гражданина становится не только школьным предметом, но и активным рабочим языком, на котором он должен обучаться по всем предметам школьной программы, принимать участие во внеклассной жизни школы и использовать язык в повседневном общении.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обучения ребенок должен овладеть современным русским языком на уровне, соответствующем требованиям, предъявляемым детям, обучающимся в общеобразовательной школе с преподаванием на русском языке. </a:t>
            </a:r>
          </a:p>
        </p:txBody>
      </p:sp>
    </p:spTree>
    <p:extLst>
      <p:ext uri="{BB962C8B-B14F-4D97-AF65-F5344CB8AC3E}">
        <p14:creationId xmlns:p14="http://schemas.microsoft.com/office/powerpoint/2010/main" val="204371745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57091-82A9-BA4C-B471-0EF57A47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588" y="365125"/>
            <a:ext cx="10400212" cy="1006475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Основной принцип обучения РКИ</a:t>
            </a:r>
            <a:br>
              <a:rPr lang="ru-RU" alt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C879D-E6FA-7F40-A5E2-FC4909D8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588" y="1690688"/>
            <a:ext cx="10400211" cy="44862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A0ADD2"/>
              </a:buClr>
              <a:buFont typeface="Wingdings 2" pitchFamily="2" charset="2"/>
              <a:buChar char=""/>
            </a:pPr>
            <a:endParaRPr lang="ru-RU" altLang="ru-RU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A0ADD2"/>
              </a:buClr>
              <a:buFont typeface="Wingdings 2" pitchFamily="2" charset="2"/>
              <a:buChar char="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современной методике обучения русскому языку как иностранному прочно утвердился   коммуникативный метод преподавания. </a:t>
            </a:r>
          </a:p>
          <a:p>
            <a:pPr>
              <a:lnSpc>
                <a:spcPct val="80000"/>
              </a:lnSpc>
              <a:buClr>
                <a:srgbClr val="A0ADD2"/>
              </a:buClr>
              <a:buFont typeface="Wingdings 2" pitchFamily="2" charset="2"/>
              <a:buChar char="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Коммуникативные цели на занятиях РКИ являются главными, ведущими.</a:t>
            </a:r>
          </a:p>
          <a:p>
            <a:pPr>
              <a:lnSpc>
                <a:spcPct val="80000"/>
              </a:lnSpc>
              <a:buClr>
                <a:srgbClr val="A0ADD2"/>
              </a:buClr>
              <a:buFont typeface="Wingdings 2" pitchFamily="2" charset="2"/>
              <a:buChar char=""/>
            </a:pPr>
            <a:endParaRPr lang="ru-RU" altLang="ru-RU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970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179D9-0E13-5D40-91C9-45F30AE1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69" y="215854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РКИ – обучение речевому общению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FE4F90-FF66-144C-89E1-E0509CD2B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588" y="1541417"/>
            <a:ext cx="10400211" cy="373597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речевому общению предполагает решение следующих учебных задач: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языковой системе.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речевых умений: говорения, аудирования, чтения и письма.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с культурой страны изучаемого языка.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воспитательная деятельность.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30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DA406D-326A-9742-8352-6D8BE14DD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50" y="979715"/>
            <a:ext cx="10888850" cy="51576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методической литературе цели обучения характеризуются с помощью термина «компетенция» (языковая, речевая, коммуникативная, социокультурная,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линговстрановедческая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10000"/>
              </a:lnSpc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(коммуникативная) цель обучения состоит в формировании у иностранных  учащихся    коммуникативной компетенции, способности общаться на русском языке. </a:t>
            </a:r>
          </a:p>
          <a:p>
            <a:pPr>
              <a:lnSpc>
                <a:spcPct val="110000"/>
              </a:lnSpc>
            </a:pPr>
            <a:r>
              <a:rPr lang="ru-RU" alt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Коммуникативная  компетенция – это комплекс знаний, умений, навыков, приобретенный в ходе занятий и составляющий содержательный компонент обучения.</a:t>
            </a:r>
          </a:p>
          <a:p>
            <a:pPr>
              <a:lnSpc>
                <a:spcPct val="110000"/>
              </a:lnSpc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мы формируем у ученика некий объем разнообразных компетенций.</a:t>
            </a:r>
            <a:r>
              <a:rPr lang="ru-RU" alt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ru-RU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58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ru-RU" sz="3600" dirty="0">
              <a:hlinkClick r:id="rId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2DC7A-B521-366A-BB3C-69362FD5B0A6}"/>
              </a:ext>
            </a:extLst>
          </p:cNvPr>
          <p:cNvSpPr txBox="1"/>
          <p:nvPr/>
        </p:nvSpPr>
        <p:spPr>
          <a:xfrm>
            <a:off x="3050005" y="3244334"/>
            <a:ext cx="610001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</a:rPr>
              <a:t>Коммуникативная компетенция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1B192-DBF6-F147-7302-009B6F8ED902}"/>
              </a:ext>
            </a:extLst>
          </p:cNvPr>
          <p:cNvSpPr txBox="1"/>
          <p:nvPr/>
        </p:nvSpPr>
        <p:spPr>
          <a:xfrm>
            <a:off x="3050005" y="2690336"/>
            <a:ext cx="6100010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</a:rPr>
              <a:t>Коммуникативная компетенция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 – это умение общаться в разнообразных ситуациях (Транспорт. Аптека. Разговор по телефону. На уроке математики…)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(Включает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речевую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 – это навыки и умения правильно строить речь по грамматическим моделям.)</a:t>
            </a:r>
            <a:endParaRPr lang="ru-RU" sz="1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9BAB0-D4D9-9AFE-6273-3679204A60D6}"/>
              </a:ext>
            </a:extLst>
          </p:cNvPr>
          <p:cNvSpPr txBox="1"/>
          <p:nvPr/>
        </p:nvSpPr>
        <p:spPr>
          <a:xfrm>
            <a:off x="830180" y="661738"/>
            <a:ext cx="9565104" cy="5570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</a:rPr>
              <a:t>Коммуникативная компетенция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</a:rPr>
              <a:t> – это умение общаться в разнообразных ситуациях (Транспорт. Аптека. Разговор по телефону. На уроке математики…)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(лингвистическая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—понимание и знание языка, способность воспринимать и использовать единицы иностранного языка, владение произносительной, лексической и грамматической сторонами речи, а также владение графикой и орфографией.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― это система знаков, значит, у ребенка надо формировать языковую компетенцию, то есть понимание строения языка: (звук-буква-слог-слово-словосочетание- предложение-текст).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Языковые аспекты; фонетические, лексические, грамматические</a:t>
            </a:r>
          </a:p>
          <a:p>
            <a:pPr marL="0" indent="0">
              <a:buNone/>
            </a:pPr>
            <a:endParaRPr lang="ru-RU"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4745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4D4A6-DD40-0BA1-1381-96073CA0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</a:rPr>
              <a:t>ре компетенция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937E6-A96A-09C3-C1D4-7F859FAC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874"/>
            <a:ext cx="10515600" cy="37126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Речевая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РР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 умение строить речь по правилам.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пособность понимать и продуцировать иноязычный текст.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 овладевать правилами говорения (диалогическая и монологическая речь).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удирование.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тение и письменная речь.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оммуникативная — способность общаться на иностранном языке.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моделям.)</a:t>
            </a:r>
            <a:endParaRPr lang="ru-RU" sz="2800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544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ru-RU" sz="3600" dirty="0">
              <a:hlinkClick r:id="rId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8C7CE-0621-0DD1-3A9E-94A227953CCF}"/>
              </a:ext>
            </a:extLst>
          </p:cNvPr>
          <p:cNvSpPr txBox="1"/>
          <p:nvPr/>
        </p:nvSpPr>
        <p:spPr>
          <a:xfrm>
            <a:off x="1070810" y="998621"/>
            <a:ext cx="8939463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00" b="1" dirty="0">
                <a:latin typeface="Times New Roman"/>
                <a:cs typeface="Times New Roman"/>
              </a:rPr>
              <a:t>Социокультурная компетенция </a:t>
            </a:r>
            <a:r>
              <a:rPr lang="ru-RU" sz="2600" dirty="0">
                <a:latin typeface="Times New Roman"/>
                <a:cs typeface="Times New Roman"/>
              </a:rPr>
              <a:t>— владение определенным набором социокультурных знаний о стране  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latin typeface="Times New Roman"/>
                <a:cs typeface="Times New Roman"/>
              </a:rPr>
              <a:t>изучаемого языка, (в том числе о поведении, этикете) и умение использовать их в процессе иноязычного общения, 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latin typeface="Times New Roman"/>
                <a:cs typeface="Times New Roman"/>
              </a:rPr>
              <a:t>а также умение представлять свою страну и ее культуру.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Социокультурные задачи связаны с приобретением страноведческих и лингвострановедческих знаний, навыков, 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умений как на занятиях, так и в процессе общения с носителями языка. </a:t>
            </a:r>
          </a:p>
        </p:txBody>
      </p:sp>
    </p:spTree>
    <p:extLst>
      <p:ext uri="{BB962C8B-B14F-4D97-AF65-F5344CB8AC3E}">
        <p14:creationId xmlns:p14="http://schemas.microsoft.com/office/powerpoint/2010/main" val="313761735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ru-RU" sz="3600" dirty="0">
              <a:hlinkClick r:id="rId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2062D-FAF0-5128-3841-AB6129595F6E}"/>
              </a:ext>
            </a:extLst>
          </p:cNvPr>
          <p:cNvSpPr txBox="1"/>
          <p:nvPr/>
        </p:nvSpPr>
        <p:spPr>
          <a:xfrm>
            <a:off x="878306" y="856921"/>
            <a:ext cx="9180094" cy="4371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Лингвострановедческая (культурно-языковая) компетенция</a:t>
            </a:r>
            <a:r>
              <a:rPr lang="ru-RU" sz="2600" b="1" dirty="0"/>
              <a:t> –</a:t>
            </a:r>
            <a:r>
              <a:rPr lang="ru-RU" sz="2600" dirty="0">
                <a:latin typeface="Times New Roman" pitchFamily="18" charset="0"/>
              </a:rPr>
              <a:t>знания языка, культуры,  традиций  и обычаев страны в их взаимосвязи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учащихся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лингвострановедению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выделить следующие задачи: 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объем страноведческого материала; 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выявить какого рода информация соответствует целям изучения русского языка как иностранного в конкретной ситуации </a:t>
            </a:r>
          </a:p>
        </p:txBody>
      </p:sp>
    </p:spTree>
    <p:extLst>
      <p:ext uri="{BB962C8B-B14F-4D97-AF65-F5344CB8AC3E}">
        <p14:creationId xmlns:p14="http://schemas.microsoft.com/office/powerpoint/2010/main" val="67842158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ru-RU" sz="3600" dirty="0">
              <a:hlinkClick r:id="rId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8C7CE-0621-0DD1-3A9E-94A227953CCF}"/>
              </a:ext>
            </a:extLst>
          </p:cNvPr>
          <p:cNvSpPr txBox="1"/>
          <p:nvPr/>
        </p:nvSpPr>
        <p:spPr>
          <a:xfrm>
            <a:off x="1130187" y="1580512"/>
            <a:ext cx="9391351" cy="461664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00000"/>
              </a:lnSpc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00000"/>
              </a:lnSpc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00000"/>
              </a:lnSpc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0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внимание.</a:t>
            </a:r>
          </a:p>
          <a:p>
            <a:pPr algn="ctr" rtl="0">
              <a:lnSpc>
                <a:spcPct val="10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контакты:</a:t>
            </a:r>
          </a:p>
          <a:p>
            <a:pPr algn="ctr" rtl="0">
              <a:lnSpc>
                <a:spcPct val="100000"/>
              </a:lnSpc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0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tvkri@yandex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Ru</a:t>
            </a:r>
          </a:p>
          <a:p>
            <a:pPr algn="ctr" rtl="0">
              <a:lnSpc>
                <a:spcPct val="10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00000"/>
              </a:lnSpc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9D113389-9732-AC6C-2521-5EFBC6A8F3D2}"/>
                  </a:ext>
                </a:extLst>
              </p14:cNvPr>
              <p14:cNvContentPartPr/>
              <p14:nvPr/>
            </p14:nvContentPartPr>
            <p14:xfrm>
              <a:off x="8278943" y="3746997"/>
              <a:ext cx="360" cy="36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9D113389-9732-AC6C-2521-5EFBC6A8F3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0303" y="373835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60502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79383" y="515293"/>
            <a:ext cx="8931148" cy="978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b="1" dirty="0">
                <a:solidFill>
                  <a:srgbClr val="1D31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направления методики преподавания русского языка: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770021" y="2021306"/>
            <a:ext cx="8168705" cy="2139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как родной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как неродной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как иностранный</a:t>
            </a:r>
          </a:p>
          <a:p>
            <a:pPr>
              <a:buFont typeface="Wingdings" pitchFamily="2" charset="2"/>
              <a:buChar char="§"/>
            </a:pPr>
            <a:endParaRPr lang="ru-RU" sz="3600" dirty="0">
              <a:hlinkClick r:id="rId3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79383" y="515293"/>
            <a:ext cx="8931148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735367" y="2351314"/>
            <a:ext cx="10013498" cy="4320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учащиеся, которые в совершенстве владеют русским языком и не владеют родным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учащиеся, которые одновременно владеют родным и русским (билингвы)</a:t>
            </a:r>
          </a:p>
          <a:p>
            <a:pPr>
              <a:spcBef>
                <a:spcPts val="0"/>
              </a:spcBef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учащиеся, которые  в совершенстве владеют родным и не владеют русским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инофоны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3600" dirty="0">
              <a:hlinkClick r:id="rId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344D3-6F0D-CAB1-D110-91358D1FDF56}"/>
              </a:ext>
            </a:extLst>
          </p:cNvPr>
          <p:cNvSpPr txBox="1"/>
          <p:nvPr/>
        </p:nvSpPr>
        <p:spPr>
          <a:xfrm>
            <a:off x="914400" y="515293"/>
            <a:ext cx="8235615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b="1" dirty="0">
                <a:solidFill>
                  <a:srgbClr val="1D31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основные категории детей, для которых русский язык является неродным: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058779" y="421105"/>
            <a:ext cx="9217745" cy="978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b="1" dirty="0">
                <a:solidFill>
                  <a:srgbClr val="1D31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преподавания русского языка  как неродного: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57"/>
          <p:cNvSpPr/>
          <p:nvPr/>
        </p:nvSpPr>
        <p:spPr>
          <a:xfrm>
            <a:off x="950495" y="1588168"/>
            <a:ext cx="9649080" cy="392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систему формального образования (урочная и внеурочная деятельность)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систему неформального образования (система дополнительного образования)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систему информального образования (самообразование, просветительская деятельность)</a:t>
            </a:r>
          </a:p>
          <a:p>
            <a:endParaRPr lang="ru-RU" sz="3600" dirty="0"/>
          </a:p>
          <a:p>
            <a:pPr>
              <a:buFont typeface="Wingdings" pitchFamily="2" charset="2"/>
              <a:buChar char="§"/>
            </a:pPr>
            <a:endParaRPr lang="ru-RU" sz="3600" dirty="0">
              <a:hlinkClick r:id="rId3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228600" y="1920498"/>
            <a:ext cx="11963400" cy="331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объёма и содержания необходимого для усвоения материала и ориентиров (правил, инструкций) для оперирования им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учебных действий учащихся таким образом, чтобы они давали наилучший результат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Побуждение учеников к деятельности, её мотивирование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эффективностью учебной деятельности обучающихся по усвоению неродного языка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FF715-25D8-F440-C1AD-C1721F935CB3}"/>
              </a:ext>
            </a:extLst>
          </p:cNvPr>
          <p:cNvSpPr txBox="1"/>
          <p:nvPr/>
        </p:nvSpPr>
        <p:spPr>
          <a:xfrm>
            <a:off x="5209674" y="566285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2DB43-2903-0BB9-3F83-532FCCEE4BAC}"/>
              </a:ext>
            </a:extLst>
          </p:cNvPr>
          <p:cNvSpPr txBox="1"/>
          <p:nvPr/>
        </p:nvSpPr>
        <p:spPr>
          <a:xfrm>
            <a:off x="433137" y="385011"/>
            <a:ext cx="10611852" cy="1354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endParaRPr lang="ru-RU" sz="3200"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latinLnBrk="1" hangingPunct="0"/>
            <a:r>
              <a:rPr lang="ru-RU" sz="3200" b="1" dirty="0">
                <a:solidFill>
                  <a:srgbClr val="1D31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преподавателя русского языка как неродного: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ru-RU" sz="3600" dirty="0">
              <a:hlinkClick r:id="rId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8E3DC-A41C-D6DB-FB7A-D2B4B391A6FB}"/>
              </a:ext>
            </a:extLst>
          </p:cNvPr>
          <p:cNvSpPr txBox="1"/>
          <p:nvPr/>
        </p:nvSpPr>
        <p:spPr>
          <a:xfrm>
            <a:off x="794084" y="3162162"/>
            <a:ext cx="10960769" cy="2246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Коммуникативное обучение русскому языку как иностранному — это целостная система обучения, согласно которой язык понимается как средство общения, которое зависит и от говорящего и от слушающего</a:t>
            </a:r>
          </a:p>
          <a:p>
            <a:pPr marL="82296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Формирование </a:t>
            </a:r>
            <a:r>
              <a:rPr lang="ru-RU" sz="28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коммуникативной компетенции </a:t>
            </a:r>
            <a:r>
              <a:rPr lang="ru-RU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является </a:t>
            </a:r>
            <a:r>
              <a:rPr lang="ru-RU" sz="28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основной целью </a:t>
            </a:r>
            <a:r>
              <a:rPr lang="ru-RU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обучения русскому языку. 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1E7AA-7D60-D8F0-547A-C02CB5E31335}"/>
              </a:ext>
            </a:extLst>
          </p:cNvPr>
          <p:cNvSpPr txBox="1"/>
          <p:nvPr/>
        </p:nvSpPr>
        <p:spPr>
          <a:xfrm>
            <a:off x="794084" y="515292"/>
            <a:ext cx="9625264" cy="1415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3200" b="1" dirty="0">
                <a:latin typeface="Times New Roman" charset="0"/>
                <a:ea typeface="Times New Roman" charset="0"/>
                <a:cs typeface="Times New Roman" charset="0"/>
              </a:rPr>
              <a:t>Методика обучения русскому языку как иностранному строится на следующих принципах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endParaRPr kumimoji="0" lang="ru-RU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95CFC-CA7C-81F3-E2A9-9BF6E36124D9}"/>
              </a:ext>
            </a:extLst>
          </p:cNvPr>
          <p:cNvSpPr txBox="1"/>
          <p:nvPr/>
        </p:nvSpPr>
        <p:spPr>
          <a:xfrm>
            <a:off x="794084" y="1746394"/>
            <a:ext cx="14748463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/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-принцип  коммуникативной направленности обучения;</a:t>
            </a:r>
          </a:p>
          <a:p>
            <a:pPr lvl="0"/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-принцип комплексного или взаимосвязанного обучения видам речевой </a:t>
            </a:r>
          </a:p>
          <a:p>
            <a:pPr lvl="0"/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деятель­ности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923373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65484" y="515292"/>
            <a:ext cx="9045047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endParaRPr b="1" dirty="0">
              <a:solidFill>
                <a:srgbClr val="1D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382253"/>
            <a:ext cx="825934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ru-RU" sz="3600" dirty="0">
              <a:hlinkClick r:id="rId3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3FAE25-9479-6AD6-7372-9C2276C47FFB}"/>
              </a:ext>
            </a:extLst>
          </p:cNvPr>
          <p:cNvSpPr txBox="1"/>
          <p:nvPr/>
        </p:nvSpPr>
        <p:spPr>
          <a:xfrm>
            <a:off x="842210" y="2045911"/>
            <a:ext cx="10670407" cy="3539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Для успешного и эффективного обучения этой категории детей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педагогическим работникам необходимо </a:t>
            </a: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пройти обучение на курсах   переподготовки или повышения квалификации по направлению: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Методика обучению русскому языку как иностранному;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-Иметь учебно-методические пособия, программу обучения;</a:t>
            </a: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входную диагностику.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4D129-4846-B644-81A8-FCABE1FD7A2E}"/>
              </a:ext>
            </a:extLst>
          </p:cNvPr>
          <p:cNvSpPr txBox="1"/>
          <p:nvPr/>
        </p:nvSpPr>
        <p:spPr>
          <a:xfrm>
            <a:off x="996045" y="637674"/>
            <a:ext cx="8785630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Организация учебного процесса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несовершеннолетних иностранных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441663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562679">
            <a:off x="607041" y="2051833"/>
            <a:ext cx="2529433" cy="302593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8676" name="Picture 10" descr="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52465">
            <a:off x="2504037" y="1786794"/>
            <a:ext cx="2528289" cy="300912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8683" name="Picture 14" descr="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501959">
            <a:off x="9021569" y="2295395"/>
            <a:ext cx="2402417" cy="312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3" descr="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88945">
            <a:off x="7014781" y="1967206"/>
            <a:ext cx="2475289" cy="30556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" name="Рисунок 18" descr="Cover-bukvar-1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81174" y="1670035"/>
            <a:ext cx="3117937" cy="3721905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855098">
            <a:off x="3146078" y="2928664"/>
            <a:ext cx="2396029" cy="267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обложка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110763">
            <a:off x="8931620" y="4011116"/>
            <a:ext cx="2020789" cy="228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20500743">
            <a:off x="816088" y="3717730"/>
            <a:ext cx="2394016" cy="258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598885">
            <a:off x="6572153" y="3162810"/>
            <a:ext cx="259588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E150BB-DD2D-BC8F-4147-D04000216AB8}"/>
              </a:ext>
            </a:extLst>
          </p:cNvPr>
          <p:cNvSpPr txBox="1"/>
          <p:nvPr/>
        </p:nvSpPr>
        <p:spPr>
          <a:xfrm>
            <a:off x="661737" y="-183852"/>
            <a:ext cx="17214271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Учебные пособия для классов с разноуровневым по владению языком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составом учащихся.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Сопроводительный курс к дисциплине «Русский язык»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2" name="Объект 3">
            <a:extLst>
              <a:ext uri="{FF2B5EF4-FFF2-40B4-BE49-F238E27FC236}">
                <a16:creationId xmlns:a16="http://schemas.microsoft.com/office/drawing/2014/main" id="{5708FFC8-D3EE-B7D2-1810-E719F63E824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-1" b="12378"/>
          <a:stretch/>
        </p:blipFill>
        <p:spPr>
          <a:xfrm>
            <a:off x="5491651" y="4548954"/>
            <a:ext cx="2451607" cy="22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651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1808</Words>
  <Application>Microsoft Macintosh PowerPoint</Application>
  <PresentationFormat>Широкоэкранный</PresentationFormat>
  <Paragraphs>153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Helvetica</vt:lpstr>
      <vt:lpstr>Helvetica Neue</vt:lpstr>
      <vt:lpstr>Times New Roman</vt:lpstr>
      <vt:lpstr>Wingdings</vt:lpstr>
      <vt:lpstr>Wingdings 2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уровня владения русским языком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Основной принцип обучения РКИ </vt:lpstr>
      <vt:lpstr>Основная цель РКИ – обучение речевому общению</vt:lpstr>
      <vt:lpstr>Презентация PowerPoint</vt:lpstr>
      <vt:lpstr>Презентация PowerPoint</vt:lpstr>
      <vt:lpstr>ре компетенция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пользователь Microsoft Office</cp:lastModifiedBy>
  <cp:revision>9</cp:revision>
  <dcterms:modified xsi:type="dcterms:W3CDTF">2024-02-16T04:27:58Z</dcterms:modified>
</cp:coreProperties>
</file>